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9"/>
  </p:notes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62" r:id="rId9"/>
    <p:sldId id="281" r:id="rId10"/>
    <p:sldId id="264" r:id="rId11"/>
    <p:sldId id="265" r:id="rId12"/>
    <p:sldId id="270" r:id="rId13"/>
    <p:sldId id="266" r:id="rId14"/>
    <p:sldId id="267" r:id="rId15"/>
    <p:sldId id="268" r:id="rId16"/>
    <p:sldId id="272" r:id="rId17"/>
    <p:sldId id="275" r:id="rId18"/>
    <p:sldId id="276" r:id="rId19"/>
    <p:sldId id="271" r:id="rId20"/>
    <p:sldId id="273" r:id="rId21"/>
    <p:sldId id="274" r:id="rId22"/>
    <p:sldId id="277" r:id="rId23"/>
    <p:sldId id="278" r:id="rId24"/>
    <p:sldId id="279" r:id="rId25"/>
    <p:sldId id="280" r:id="rId26"/>
    <p:sldId id="282" r:id="rId27"/>
    <p:sldId id="284" r:id="rId2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0099CC"/>
    <a:srgbClr val="FFFF00"/>
    <a:srgbClr val="AF9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997A96-BDA0-4028-A934-74C629509D31}" v="3" dt="2024-01-06T15:37:24.1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7" autoAdjust="0"/>
    <p:restoredTop sz="89542" autoAdjust="0"/>
  </p:normalViewPr>
  <p:slideViewPr>
    <p:cSldViewPr snapToGrid="0">
      <p:cViewPr>
        <p:scale>
          <a:sx n="70" d="100"/>
          <a:sy n="70" d="100"/>
        </p:scale>
        <p:origin x="540" y="-308"/>
      </p:cViewPr>
      <p:guideLst/>
    </p:cSldViewPr>
  </p:slideViewPr>
  <p:outlineViewPr>
    <p:cViewPr>
      <p:scale>
        <a:sx n="33" d="100"/>
        <a:sy n="33" d="100"/>
      </p:scale>
      <p:origin x="0" y="-442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lentina Coppi" userId="a0a3ada18476a12f" providerId="LiveId" clId="{76997A96-BDA0-4028-A934-74C629509D31}"/>
    <pc:docChg chg="custSel addSld delSld modSld">
      <pc:chgData name="Valentina Coppi" userId="a0a3ada18476a12f" providerId="LiveId" clId="{76997A96-BDA0-4028-A934-74C629509D31}" dt="2024-01-06T15:38:06.462" v="59" actId="1076"/>
      <pc:docMkLst>
        <pc:docMk/>
      </pc:docMkLst>
      <pc:sldChg chg="modSp mod">
        <pc:chgData name="Valentina Coppi" userId="a0a3ada18476a12f" providerId="LiveId" clId="{76997A96-BDA0-4028-A934-74C629509D31}" dt="2024-01-06T15:34:35.262" v="40" actId="6549"/>
        <pc:sldMkLst>
          <pc:docMk/>
          <pc:sldMk cId="376862457" sldId="279"/>
        </pc:sldMkLst>
        <pc:spChg chg="mod">
          <ac:chgData name="Valentina Coppi" userId="a0a3ada18476a12f" providerId="LiveId" clId="{76997A96-BDA0-4028-A934-74C629509D31}" dt="2024-01-06T15:34:35.262" v="40" actId="6549"/>
          <ac:spMkLst>
            <pc:docMk/>
            <pc:sldMk cId="376862457" sldId="279"/>
            <ac:spMk id="2" creationId="{326EDE48-84D4-003D-6771-18FEDCDD0316}"/>
          </ac:spMkLst>
        </pc:spChg>
      </pc:sldChg>
      <pc:sldChg chg="new del">
        <pc:chgData name="Valentina Coppi" userId="a0a3ada18476a12f" providerId="LiveId" clId="{76997A96-BDA0-4028-A934-74C629509D31}" dt="2024-01-06T15:37:29.574" v="46" actId="2696"/>
        <pc:sldMkLst>
          <pc:docMk/>
          <pc:sldMk cId="1543885622" sldId="283"/>
        </pc:sldMkLst>
      </pc:sldChg>
      <pc:sldChg chg="modSp add mod">
        <pc:chgData name="Valentina Coppi" userId="a0a3ada18476a12f" providerId="LiveId" clId="{76997A96-BDA0-4028-A934-74C629509D31}" dt="2024-01-06T15:38:06.462" v="59" actId="1076"/>
        <pc:sldMkLst>
          <pc:docMk/>
          <pc:sldMk cId="2597010149" sldId="284"/>
        </pc:sldMkLst>
        <pc:spChg chg="mod">
          <ac:chgData name="Valentina Coppi" userId="a0a3ada18476a12f" providerId="LiveId" clId="{76997A96-BDA0-4028-A934-74C629509D31}" dt="2024-01-06T15:38:06.462" v="59" actId="1076"/>
          <ac:spMkLst>
            <pc:docMk/>
            <pc:sldMk cId="2597010149" sldId="284"/>
            <ac:spMk id="2" creationId="{E089EE20-245E-444D-1261-7746F68FCBA4}"/>
          </ac:spMkLst>
        </pc:spChg>
      </pc:sldChg>
      <pc:sldChg chg="addSp delSp add del setBg delDesignElem">
        <pc:chgData name="Valentina Coppi" userId="a0a3ada18476a12f" providerId="LiveId" clId="{76997A96-BDA0-4028-A934-74C629509D31}" dt="2024-01-06T15:37:20.411" v="44"/>
        <pc:sldMkLst>
          <pc:docMk/>
          <pc:sldMk cId="3779967667" sldId="284"/>
        </pc:sldMkLst>
        <pc:spChg chg="add del">
          <ac:chgData name="Valentina Coppi" userId="a0a3ada18476a12f" providerId="LiveId" clId="{76997A96-BDA0-4028-A934-74C629509D31}" dt="2024-01-06T15:37:20.411" v="44"/>
          <ac:spMkLst>
            <pc:docMk/>
            <pc:sldMk cId="3779967667" sldId="284"/>
            <ac:spMk id="8" creationId="{9971EA19-53E1-4266-92EF-0DEF65CB767E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63762-2A73-434A-BE49-6A4C600B9595}" type="datetimeFigureOut">
              <a:rPr lang="it-IT" smtClean="0"/>
              <a:t>07/01/2024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A9EDF-EC49-4F05-A75C-530936D9026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589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="1" i="0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NODUPKEY removes duplicates</a:t>
            </a:r>
          </a:p>
          <a:p>
            <a:r>
              <a:rPr lang="it-IT" b="1" i="0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DUPOUT </a:t>
            </a:r>
            <a:r>
              <a:rPr lang="it-IT" b="0" i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 shows the duplicates</a:t>
            </a:r>
          </a:p>
          <a:p>
            <a:endParaRPr lang="it-IT" b="0" i="0">
              <a:solidFill>
                <a:srgbClr val="4D5156"/>
              </a:solidFill>
              <a:effectLst/>
              <a:latin typeface="arial" panose="020B0604020202020204" pitchFamily="34" charset="0"/>
            </a:endParaRPr>
          </a:p>
          <a:p>
            <a:r>
              <a:rPr lang="it-IT" b="0" i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DTI = debt to income</a:t>
            </a:r>
          </a:p>
          <a:p>
            <a:r>
              <a:rPr lang="it-IT" b="0" i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OCLTV = </a:t>
            </a:r>
            <a:r>
              <a:rPr lang="it-IT" b="1" i="0">
                <a:effectLst/>
                <a:latin typeface="Söhne"/>
              </a:rPr>
              <a:t>(Original Combined Loan-to-Value) rapporto loan / collateral</a:t>
            </a:r>
            <a:endParaRPr lang="it-IT" b="0" i="0">
              <a:solidFill>
                <a:srgbClr val="4D5156"/>
              </a:solidFill>
              <a:effectLst/>
              <a:latin typeface="arial" panose="020B0604020202020204" pitchFamily="34" charset="0"/>
            </a:endParaRPr>
          </a:p>
          <a:p>
            <a:r>
              <a:rPr lang="it-IT" b="0" i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NUM_BO = number of beneficiari del mutuo </a:t>
            </a:r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3A9EDF-EC49-4F05-A75C-530936D9026C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2489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PROC FORMAT for doing a new format of data</a:t>
            </a:r>
          </a:p>
          <a:p>
            <a:r>
              <a:rPr lang="it-IT"/>
              <a:t>Value è count dei missing data se invece non c è un missing data scrive non missing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3A9EDF-EC49-4F05-A75C-530936D9026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270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(*) multuply by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3A9EDF-EC49-4F05-A75C-530936D9026C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7203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Ods = output delivery system es graph</a:t>
            </a:r>
          </a:p>
          <a:p>
            <a:r>
              <a:rPr lang="en-US" b="0" i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uppresses the writing of the title of the procedure</a:t>
            </a:r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3A9EDF-EC49-4F05-A75C-530936D9026C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6687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558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059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179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22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549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77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1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68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6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70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0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81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ubi rosa e blu">
            <a:extLst>
              <a:ext uri="{FF2B5EF4-FFF2-40B4-BE49-F238E27FC236}">
                <a16:creationId xmlns:a16="http://schemas.microsoft.com/office/drawing/2014/main" id="{5E612483-77C6-E6C7-EA87-43B0DD2AD1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  <a:alphaModFix amt="30000"/>
          </a:blip>
          <a:srcRect l="14080" r="-1" b="-1"/>
          <a:stretch/>
        </p:blipFill>
        <p:spPr>
          <a:xfrm>
            <a:off x="101345" y="102805"/>
            <a:ext cx="11995405" cy="66523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0100C93-15AD-0A64-D98C-E22B76E68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8520" y="690880"/>
            <a:ext cx="6441764" cy="3665700"/>
          </a:xfrm>
        </p:spPr>
        <p:txBody>
          <a:bodyPr>
            <a:normAutofit/>
          </a:bodyPr>
          <a:lstStyle/>
          <a:p>
            <a:r>
              <a:rPr lang="en-US"/>
              <a:t>Mortgage</a:t>
            </a:r>
            <a:br>
              <a:rPr lang="en-US"/>
            </a:br>
            <a:r>
              <a:rPr lang="en-US"/>
              <a:t>Default Prediction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3246BA4-3276-BCE2-EC6B-84E0967880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42798" y="5300949"/>
            <a:ext cx="2343150" cy="929841"/>
          </a:xfrm>
        </p:spPr>
        <p:txBody>
          <a:bodyPr>
            <a:normAutofit/>
          </a:bodyPr>
          <a:lstStyle/>
          <a:p>
            <a:r>
              <a:rPr lang="en-US" sz="1800"/>
              <a:t>Giulio </a:t>
            </a:r>
            <a:r>
              <a:rPr lang="en-US" sz="1800" err="1"/>
              <a:t>Fabbri</a:t>
            </a:r>
            <a:endParaRPr lang="en-US" sz="1800"/>
          </a:p>
          <a:p>
            <a:r>
              <a:rPr lang="en-US" sz="1800"/>
              <a:t>Valentina Coppi</a:t>
            </a:r>
          </a:p>
        </p:txBody>
      </p:sp>
    </p:spTree>
    <p:extLst>
      <p:ext uri="{BB962C8B-B14F-4D97-AF65-F5344CB8AC3E}">
        <p14:creationId xmlns:p14="http://schemas.microsoft.com/office/powerpoint/2010/main" val="10858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C04E585-23EA-7BD4-E4FF-73561BBF18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28" t="39860" r="25469" b="15001"/>
          <a:stretch/>
        </p:blipFill>
        <p:spPr>
          <a:xfrm>
            <a:off x="6863921" y="1770706"/>
            <a:ext cx="5215861" cy="306545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B866F6C-0083-4D57-1444-45127FED60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922" t="14305" r="35703" b="6528"/>
          <a:stretch/>
        </p:blipFill>
        <p:spPr>
          <a:xfrm>
            <a:off x="171450" y="1470025"/>
            <a:ext cx="3298657" cy="500062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202C356-8668-FF15-9BB0-EC829C7F9E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922" t="14306" r="35703" b="5324"/>
          <a:stretch/>
        </p:blipFill>
        <p:spPr>
          <a:xfrm>
            <a:off x="3470107" y="1699586"/>
            <a:ext cx="3298657" cy="5076658"/>
          </a:xfrm>
          <a:prstGeom prst="rect">
            <a:avLst/>
          </a:prstGeo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5BB49C66-929F-129B-5469-3A37696E2A6F}"/>
              </a:ext>
            </a:extLst>
          </p:cNvPr>
          <p:cNvSpPr txBox="1">
            <a:spLocks/>
          </p:cNvSpPr>
          <p:nvPr/>
        </p:nvSpPr>
        <p:spPr>
          <a:xfrm>
            <a:off x="416560" y="360484"/>
            <a:ext cx="10515600" cy="811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it-IT"/>
              <a:t>Target-Variables Correlations</a:t>
            </a:r>
          </a:p>
        </p:txBody>
      </p:sp>
      <p:sp>
        <p:nvSpPr>
          <p:cNvPr id="8" name="Arrow: Curved Left 7">
            <a:extLst>
              <a:ext uri="{FF2B5EF4-FFF2-40B4-BE49-F238E27FC236}">
                <a16:creationId xmlns:a16="http://schemas.microsoft.com/office/drawing/2014/main" id="{17B48EFA-A1EE-C0FE-4844-78209BF38EDB}"/>
              </a:ext>
            </a:extLst>
          </p:cNvPr>
          <p:cNvSpPr/>
          <p:nvPr/>
        </p:nvSpPr>
        <p:spPr>
          <a:xfrm rot="2830759">
            <a:off x="7295847" y="4836338"/>
            <a:ext cx="776055" cy="1776084"/>
          </a:xfrm>
          <a:prstGeom prst="curvedLeftArrow">
            <a:avLst>
              <a:gd name="adj1" fmla="val 25000"/>
              <a:gd name="adj2" fmla="val 50000"/>
              <a:gd name="adj3" fmla="val 3595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7AFC29-5179-404D-A1A6-D93958E64AB3}"/>
              </a:ext>
            </a:extLst>
          </p:cNvPr>
          <p:cNvSpPr txBox="1"/>
          <p:nvPr/>
        </p:nvSpPr>
        <p:spPr>
          <a:xfrm>
            <a:off x="8351520" y="5313680"/>
            <a:ext cx="2580640" cy="646331"/>
          </a:xfrm>
          <a:prstGeom prst="rect">
            <a:avLst/>
          </a:prstGeom>
          <a:noFill/>
          <a:ln>
            <a:solidFill>
              <a:srgbClr val="000066"/>
            </a:solidFill>
          </a:ln>
        </p:spPr>
        <p:txBody>
          <a:bodyPr wrap="square" rtlCol="0">
            <a:spAutoFit/>
          </a:bodyPr>
          <a:lstStyle/>
          <a:p>
            <a:r>
              <a:rPr lang="it-IT"/>
              <a:t>Low Target-Variables</a:t>
            </a:r>
          </a:p>
          <a:p>
            <a:r>
              <a:rPr lang="it-IT"/>
              <a:t>correlations</a:t>
            </a:r>
          </a:p>
        </p:txBody>
      </p:sp>
    </p:spTree>
    <p:extLst>
      <p:ext uri="{BB962C8B-B14F-4D97-AF65-F5344CB8AC3E}">
        <p14:creationId xmlns:p14="http://schemas.microsoft.com/office/powerpoint/2010/main" val="41743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251E03-79F4-3510-834A-3DA5B7899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710" y="246241"/>
            <a:ext cx="10515600" cy="869594"/>
          </a:xfrm>
        </p:spPr>
        <p:txBody>
          <a:bodyPr>
            <a:normAutofit/>
          </a:bodyPr>
          <a:lstStyle/>
          <a:p>
            <a:r>
              <a:rPr lang="en-US" sz="4900"/>
              <a:t>Data visualization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A84F9C6-8DCB-A56D-E1CE-2F743E2FC5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906" t="61111" r="11849" b="13889"/>
          <a:stretch/>
        </p:blipFill>
        <p:spPr>
          <a:xfrm>
            <a:off x="231710" y="1115835"/>
            <a:ext cx="3565459" cy="171450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8CD4D61-C7A9-FD71-C734-344E60CAFD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156" t="16270" r="30000" b="31111"/>
          <a:stretch/>
        </p:blipFill>
        <p:spPr>
          <a:xfrm>
            <a:off x="231710" y="2933700"/>
            <a:ext cx="3974909" cy="295275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39721FA-55A5-E060-A17E-ED14B8DF6C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45" t="50000" r="38906" b="26806"/>
          <a:stretch/>
        </p:blipFill>
        <p:spPr>
          <a:xfrm>
            <a:off x="4663943" y="1115835"/>
            <a:ext cx="3651381" cy="1590675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D0239C80-E2A3-5637-B164-3027B5EB087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078" t="16270" r="29922" b="30973"/>
          <a:stretch/>
        </p:blipFill>
        <p:spPr>
          <a:xfrm>
            <a:off x="4663943" y="2993669"/>
            <a:ext cx="3704679" cy="2748496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DB37D99-5936-E46F-812A-960BE4E22DEB}"/>
              </a:ext>
            </a:extLst>
          </p:cNvPr>
          <p:cNvSpPr txBox="1"/>
          <p:nvPr/>
        </p:nvSpPr>
        <p:spPr>
          <a:xfrm>
            <a:off x="8641737" y="3213755"/>
            <a:ext cx="33185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We plotted the distributions for all the variables, splitting also in </a:t>
            </a:r>
            <a:r>
              <a:rPr lang="en-US" err="1"/>
              <a:t>willdefault</a:t>
            </a:r>
            <a:r>
              <a:rPr lang="en-US"/>
              <a:t>=‘yes’ and </a:t>
            </a:r>
            <a:r>
              <a:rPr lang="en-US" err="1"/>
              <a:t>willdefault</a:t>
            </a:r>
            <a:r>
              <a:rPr lang="en-US"/>
              <a:t>=‘no’.</a:t>
            </a:r>
          </a:p>
          <a:p>
            <a:r>
              <a:rPr lang="en-US"/>
              <a:t>We just reported a couple of examples, and we can see that none of the variable is normally distributed.</a:t>
            </a:r>
          </a:p>
        </p:txBody>
      </p:sp>
    </p:spTree>
    <p:extLst>
      <p:ext uri="{BB962C8B-B14F-4D97-AF65-F5344CB8AC3E}">
        <p14:creationId xmlns:p14="http://schemas.microsoft.com/office/powerpoint/2010/main" val="196951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rgbClr val="7030A0"/>
            </a:gs>
            <a:gs pos="86000">
              <a:schemeClr val="accent1">
                <a:lumMod val="60000"/>
                <a:lumOff val="40000"/>
              </a:schemeClr>
            </a:gs>
            <a:gs pos="46000">
              <a:schemeClr val="accent2">
                <a:lumMod val="40000"/>
                <a:lumOff val="60000"/>
              </a:schemeClr>
            </a:gs>
            <a:gs pos="79000">
              <a:schemeClr val="tx2">
                <a:lumMod val="50000"/>
                <a:lumOff val="50000"/>
              </a:schemeClr>
            </a:gs>
            <a:gs pos="94000">
              <a:schemeClr val="accent1">
                <a:lumMod val="7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971EA19-53E1-4266-92EF-0DEF65CB7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089EE20-245E-444D-1261-7746F68FC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2543175"/>
            <a:ext cx="7886700" cy="1771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 dirty="0">
                <a:solidFill>
                  <a:srgbClr val="000066"/>
                </a:solidFill>
              </a:rPr>
              <a:t>Model Studio</a:t>
            </a:r>
          </a:p>
        </p:txBody>
      </p:sp>
    </p:spTree>
    <p:extLst>
      <p:ext uri="{BB962C8B-B14F-4D97-AF65-F5344CB8AC3E}">
        <p14:creationId xmlns:p14="http://schemas.microsoft.com/office/powerpoint/2010/main" val="3745434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E9331C-F526-37AD-9D2A-DE0DA34CC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062" y="0"/>
            <a:ext cx="10515600" cy="976313"/>
          </a:xfrm>
        </p:spPr>
        <p:txBody>
          <a:bodyPr>
            <a:normAutofit/>
          </a:bodyPr>
          <a:lstStyle/>
          <a:p>
            <a:r>
              <a:rPr lang="en-US" sz="4900" dirty="0"/>
              <a:t>Project Settings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4A7915E-0084-06C6-C6B0-81D85AB841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729" t="17778" r="21875" b="10694"/>
          <a:stretch/>
        </p:blipFill>
        <p:spPr>
          <a:xfrm>
            <a:off x="4393634" y="1061735"/>
            <a:ext cx="3331166" cy="3682412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7D13C9E3-5C1E-1332-9B89-3C1CCACF67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76" t="18009" r="24942" b="15325"/>
          <a:stretch/>
        </p:blipFill>
        <p:spPr>
          <a:xfrm>
            <a:off x="8565564" y="1061735"/>
            <a:ext cx="3308801" cy="3716975"/>
          </a:xfrm>
          <a:prstGeom prst="rect">
            <a:avLst/>
          </a:prstGeom>
        </p:spPr>
      </p:pic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F162B3DC-9AD0-FED4-C925-14D865A76D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40998" t="17279" r="21811" b="9632"/>
          <a:stretch/>
        </p:blipFill>
        <p:spPr>
          <a:xfrm>
            <a:off x="295272" y="1061735"/>
            <a:ext cx="3331166" cy="3682414"/>
          </a:xfr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6F3F66-18B0-519A-960E-A650737B12E3}"/>
              </a:ext>
            </a:extLst>
          </p:cNvPr>
          <p:cNvSpPr txBox="1"/>
          <p:nvPr/>
        </p:nvSpPr>
        <p:spPr>
          <a:xfrm>
            <a:off x="295276" y="4857749"/>
            <a:ext cx="3200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Data Partition: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80%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10%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10% test</a:t>
            </a:r>
            <a:endParaRPr lang="en-US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20F986C-319E-4B92-EA9C-7542429674F4}"/>
              </a:ext>
            </a:extLst>
          </p:cNvPr>
          <p:cNvSpPr txBox="1"/>
          <p:nvPr/>
        </p:nvSpPr>
        <p:spPr>
          <a:xfrm>
            <a:off x="4459018" y="4912215"/>
            <a:ext cx="32003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Event-based Sampling: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Unbalanced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50-50 Resempling</a:t>
            </a:r>
            <a:endParaRPr lang="en-US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2714841-5FD2-B2C0-7701-456157BB9281}"/>
              </a:ext>
            </a:extLst>
          </p:cNvPr>
          <p:cNvSpPr txBox="1"/>
          <p:nvPr/>
        </p:nvSpPr>
        <p:spPr>
          <a:xfrm>
            <a:off x="8587927" y="4919102"/>
            <a:ext cx="3407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Comparison: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Prediction accuracy for the loans is the most important thing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Accuracy will be the score measure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668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2CADA6E3-B851-F5EE-F264-3DA2CBBA5C5E}"/>
              </a:ext>
            </a:extLst>
          </p:cNvPr>
          <p:cNvSpPr/>
          <p:nvPr/>
        </p:nvSpPr>
        <p:spPr>
          <a:xfrm>
            <a:off x="5838307" y="3290502"/>
            <a:ext cx="6023126" cy="10531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A8D3B9F7-A0E6-1305-D1DF-BE7FE95F1EAA}"/>
              </a:ext>
            </a:extLst>
          </p:cNvPr>
          <p:cNvSpPr/>
          <p:nvPr/>
        </p:nvSpPr>
        <p:spPr>
          <a:xfrm>
            <a:off x="5838307" y="4670908"/>
            <a:ext cx="4181916" cy="87103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E70020D3-AD7E-C980-D5DD-947886511854}"/>
              </a:ext>
            </a:extLst>
          </p:cNvPr>
          <p:cNvSpPr/>
          <p:nvPr/>
        </p:nvSpPr>
        <p:spPr>
          <a:xfrm>
            <a:off x="5838307" y="5795638"/>
            <a:ext cx="3283978" cy="87103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AE4437B-C05E-C59A-05D3-E2755CCC8BEE}"/>
              </a:ext>
            </a:extLst>
          </p:cNvPr>
          <p:cNvSpPr/>
          <p:nvPr/>
        </p:nvSpPr>
        <p:spPr>
          <a:xfrm>
            <a:off x="5838307" y="1441663"/>
            <a:ext cx="4181916" cy="159269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FB20E5A-1406-1900-FD62-DC3BEDACC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531"/>
            <a:ext cx="10515600" cy="871039"/>
          </a:xfrm>
        </p:spPr>
        <p:txBody>
          <a:bodyPr>
            <a:normAutofit/>
          </a:bodyPr>
          <a:lstStyle/>
          <a:p>
            <a:r>
              <a:rPr lang="en-US" sz="4900" dirty="0"/>
              <a:t>Data preparation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7F4C0EC-BAA8-D54D-F2FA-06D1B0751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9881" t="29273" r="45066" b="12482"/>
          <a:stretch/>
        </p:blipFill>
        <p:spPr>
          <a:xfrm>
            <a:off x="1768151" y="1390650"/>
            <a:ext cx="2376358" cy="5172075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DA7DA85E-88DC-5043-F553-CF82E72C3853}"/>
              </a:ext>
            </a:extLst>
          </p:cNvPr>
          <p:cNvSpPr txBox="1"/>
          <p:nvPr/>
        </p:nvSpPr>
        <p:spPr>
          <a:xfrm>
            <a:off x="5997327" y="1499346"/>
            <a:ext cx="40228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Manage Variables: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Put </a:t>
            </a:r>
            <a:r>
              <a:rPr lang="en-US" dirty="0" err="1"/>
              <a:t>willdefault</a:t>
            </a:r>
            <a:r>
              <a:rPr lang="en-US" dirty="0"/>
              <a:t> as target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Change reject variables into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Change MI_PCT in interval, since it’s considered as nominal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2A8C14B-EF2C-EDEC-A843-A5FC597BCB1A}"/>
              </a:ext>
            </a:extLst>
          </p:cNvPr>
          <p:cNvSpPr txBox="1"/>
          <p:nvPr/>
        </p:nvSpPr>
        <p:spPr>
          <a:xfrm>
            <a:off x="5917817" y="3326878"/>
            <a:ext cx="58641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Imputation: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Inpute</a:t>
            </a:r>
            <a:r>
              <a:rPr lang="en-US" dirty="0"/>
              <a:t> missing value to 0 just in the variable MI_PCI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Leave the others variables untouched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436F56B-AFEE-6F24-5CB9-04414710C133}"/>
              </a:ext>
            </a:extLst>
          </p:cNvPr>
          <p:cNvSpPr txBox="1"/>
          <p:nvPr/>
        </p:nvSpPr>
        <p:spPr>
          <a:xfrm>
            <a:off x="5961771" y="4783261"/>
            <a:ext cx="3934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Transformations: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Standardize all numeric variables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870F718-CF8E-32AC-232C-9B6FF4B05F41}"/>
              </a:ext>
            </a:extLst>
          </p:cNvPr>
          <p:cNvSpPr txBox="1"/>
          <p:nvPr/>
        </p:nvSpPr>
        <p:spPr>
          <a:xfrm>
            <a:off x="5917817" y="5916394"/>
            <a:ext cx="31249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Anomaly Detection: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eventual outliers</a:t>
            </a:r>
          </a:p>
        </p:txBody>
      </p:sp>
    </p:spTree>
    <p:extLst>
      <p:ext uri="{BB962C8B-B14F-4D97-AF65-F5344CB8AC3E}">
        <p14:creationId xmlns:p14="http://schemas.microsoft.com/office/powerpoint/2010/main" val="2887869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49ED37-CBA0-10C2-2218-CEC19A573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280988"/>
            <a:ext cx="10515600" cy="1009650"/>
          </a:xfrm>
        </p:spPr>
        <p:txBody>
          <a:bodyPr>
            <a:normAutofit/>
          </a:bodyPr>
          <a:lstStyle/>
          <a:p>
            <a:r>
              <a:rPr lang="en-US" sz="4900" dirty="0"/>
              <a:t>Let’s try some models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161C269-74A9-D8D6-DCF1-563FF0120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this section we will show a bunch of models that we try in order to find the most </a:t>
            </a:r>
            <a:r>
              <a:rPr lang="en-US" u="sng" dirty="0"/>
              <a:t>accurate</a:t>
            </a:r>
            <a:r>
              <a:rPr lang="en-US" dirty="0"/>
              <a:t> one. </a:t>
            </a:r>
          </a:p>
          <a:p>
            <a:pPr marL="0" indent="0">
              <a:buNone/>
            </a:pPr>
            <a:r>
              <a:rPr lang="en-US" dirty="0"/>
              <a:t>About that model we will also discuss about the Results part, while for the others we just concentrate on the accuracy comparison.</a:t>
            </a:r>
          </a:p>
          <a:p>
            <a:pPr marL="0" indent="0">
              <a:buNone/>
            </a:pPr>
            <a:r>
              <a:rPr lang="en-US" b="1" dirty="0"/>
              <a:t>Disclaimers</a:t>
            </a:r>
            <a:r>
              <a:rPr lang="en-US" dirty="0"/>
              <a:t>: </a:t>
            </a:r>
          </a:p>
          <a:p>
            <a:r>
              <a:rPr lang="en-US" dirty="0"/>
              <a:t>We are not showing all the combinations we tried, but just the best set of settings for each type of model;</a:t>
            </a:r>
          </a:p>
          <a:p>
            <a:r>
              <a:rPr lang="en-US" dirty="0"/>
              <a:t>Each of the </a:t>
            </a:r>
            <a:r>
              <a:rPr lang="en-US" dirty="0" err="1"/>
              <a:t>piplines</a:t>
            </a:r>
            <a:r>
              <a:rPr lang="en-US" dirty="0"/>
              <a:t> we are going to show start with the nodes we saw in Data Preparation.</a:t>
            </a:r>
          </a:p>
        </p:txBody>
      </p:sp>
    </p:spTree>
    <p:extLst>
      <p:ext uri="{BB962C8B-B14F-4D97-AF65-F5344CB8AC3E}">
        <p14:creationId xmlns:p14="http://schemas.microsoft.com/office/powerpoint/2010/main" val="1485239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B7B2F7-1FBC-9A86-71E3-AE87398BB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139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900"/>
              <a:t>Pipeline</a:t>
            </a:r>
            <a:r>
              <a:rPr lang="en-US" sz="6600"/>
              <a:t>1</a:t>
            </a:r>
            <a:r>
              <a:rPr lang="en-US" sz="4900"/>
              <a:t>: </a:t>
            </a:r>
            <a:r>
              <a:rPr lang="en-US" sz="4900" dirty="0"/>
              <a:t>Logistic regression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33A68CE-E137-E309-0481-BB46CE736B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763" t="34353" r="45256" b="10682"/>
          <a:stretch/>
        </p:blipFill>
        <p:spPr>
          <a:xfrm>
            <a:off x="331139" y="1544320"/>
            <a:ext cx="2257425" cy="2327989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94C27DB-B01B-15C6-928C-0DFE06ECAAAB}"/>
              </a:ext>
            </a:extLst>
          </p:cNvPr>
          <p:cNvSpPr txBox="1"/>
          <p:nvPr/>
        </p:nvSpPr>
        <p:spPr>
          <a:xfrm>
            <a:off x="3198164" y="1467067"/>
            <a:ext cx="8662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We compare 2 logistic regressions with the only difference that one of them had a variable selection using clustering</a:t>
            </a:r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938C9F2-FB53-D82C-ED3A-46FF068AE898}"/>
              </a:ext>
            </a:extLst>
          </p:cNvPr>
          <p:cNvSpPr txBox="1"/>
          <p:nvPr/>
        </p:nvSpPr>
        <p:spPr>
          <a:xfrm>
            <a:off x="3198164" y="2313522"/>
            <a:ext cx="667464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Variable Clustering: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representative variables: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Optimal cluster-selection method: Penalized log-likelihood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clustering steps: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the other settings are the default ones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9D44872-61FF-EFCE-5C51-A6108177C5B8}"/>
              </a:ext>
            </a:extLst>
          </p:cNvPr>
          <p:cNvSpPr txBox="1"/>
          <p:nvPr/>
        </p:nvSpPr>
        <p:spPr>
          <a:xfrm>
            <a:off x="3198164" y="3990974"/>
            <a:ext cx="47975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Logistic regression: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Selection method: backward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the other settings are the default ones</a:t>
            </a:r>
          </a:p>
          <a:p>
            <a:endParaRPr lang="en-US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53C056B-88BD-84F9-E3F1-137F6F442C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45" t="30817" r="1582" b="51681"/>
          <a:stretch/>
        </p:blipFill>
        <p:spPr>
          <a:xfrm>
            <a:off x="331139" y="4931243"/>
            <a:ext cx="11420669" cy="1200329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9031FFC-8DE2-7C80-B295-27EC25046230}"/>
              </a:ext>
            </a:extLst>
          </p:cNvPr>
          <p:cNvSpPr txBox="1"/>
          <p:nvPr/>
        </p:nvSpPr>
        <p:spPr>
          <a:xfrm>
            <a:off x="355399" y="6239363"/>
            <a:ext cx="764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logistic regression with the variable </a:t>
            </a:r>
            <a:r>
              <a:rPr lang="en-US"/>
              <a:t>clustering is </a:t>
            </a:r>
            <a:r>
              <a:rPr lang="en-US" dirty="0"/>
              <a:t>the </a:t>
            </a:r>
            <a:r>
              <a:rPr lang="en-US"/>
              <a:t>most accurate.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233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3ABEF8C6-0540-804B-6B5A-2A1D419BA9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75" t="34583" r="29687" b="10694"/>
          <a:stretch/>
        </p:blipFill>
        <p:spPr>
          <a:xfrm>
            <a:off x="170497" y="1596350"/>
            <a:ext cx="5717259" cy="366530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006A9F-1AF6-2EFE-98B5-4C742E082E8E}"/>
              </a:ext>
            </a:extLst>
          </p:cNvPr>
          <p:cNvSpPr txBox="1"/>
          <p:nvPr/>
        </p:nvSpPr>
        <p:spPr>
          <a:xfrm>
            <a:off x="5946122" y="1596350"/>
            <a:ext cx="5591274" cy="2123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/>
              <a:t>Decision_tree_Gini</a:t>
            </a:r>
            <a:r>
              <a:rPr lang="en-US"/>
              <a:t> &amp; </a:t>
            </a:r>
            <a:r>
              <a:rPr lang="en-US" b="1"/>
              <a:t>Decision tree Gini_var_sel :</a:t>
            </a:r>
            <a:endParaRPr lang="en-US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Splitting options: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Class target criterion: Gini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Number of interval bins: 100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All the other settings are the default ones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179D694-82A6-0C78-162D-C540AFDACFD4}"/>
              </a:ext>
            </a:extLst>
          </p:cNvPr>
          <p:cNvSpPr txBox="1"/>
          <p:nvPr/>
        </p:nvSpPr>
        <p:spPr>
          <a:xfrm>
            <a:off x="5946122" y="4061578"/>
            <a:ext cx="5774017" cy="2123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/>
              <a:t>Decision_tree_Chi2 </a:t>
            </a:r>
            <a:r>
              <a:rPr lang="en-US"/>
              <a:t>&amp;</a:t>
            </a:r>
            <a:r>
              <a:rPr lang="en-US" b="1"/>
              <a:t> Decision_tree_Chi2_var_sel: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Splitting </a:t>
            </a:r>
            <a:r>
              <a:rPr lang="en-US" dirty="0"/>
              <a:t>options: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Class target criterion: Chi squared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Number of interval bins: 100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All the other settings are the default ones</a:t>
            </a:r>
          </a:p>
        </p:txBody>
      </p:sp>
      <p:sp>
        <p:nvSpPr>
          <p:cNvPr id="3" name="Titolo 1">
            <a:extLst>
              <a:ext uri="{FF2B5EF4-FFF2-40B4-BE49-F238E27FC236}">
                <a16:creationId xmlns:a16="http://schemas.microsoft.com/office/drawing/2014/main" id="{2F57B293-2691-4E0B-64FE-0CD36038EA10}"/>
              </a:ext>
            </a:extLst>
          </p:cNvPr>
          <p:cNvSpPr txBox="1">
            <a:spLocks/>
          </p:cNvSpPr>
          <p:nvPr/>
        </p:nvSpPr>
        <p:spPr>
          <a:xfrm>
            <a:off x="33113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it-IT" sz="4900"/>
              <a:t>Pipeline</a:t>
            </a:r>
            <a:r>
              <a:rPr lang="it-IT" sz="6600"/>
              <a:t>2</a:t>
            </a:r>
            <a:r>
              <a:rPr lang="it-IT" sz="4900"/>
              <a:t>: Decision Trees</a:t>
            </a:r>
            <a:endParaRPr lang="it-IT" sz="4900" dirty="0"/>
          </a:p>
        </p:txBody>
      </p:sp>
    </p:spTree>
    <p:extLst>
      <p:ext uri="{BB962C8B-B14F-4D97-AF65-F5344CB8AC3E}">
        <p14:creationId xmlns:p14="http://schemas.microsoft.com/office/powerpoint/2010/main" val="3736887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7E4595-9D3D-AD30-C3F0-5C389D11A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43605"/>
            <a:ext cx="10515600" cy="14881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We can see that </a:t>
            </a:r>
            <a:r>
              <a:rPr lang="en-US"/>
              <a:t>both </a:t>
            </a:r>
            <a:r>
              <a:rPr lang="en-US" b="1"/>
              <a:t>Decision_tree_Chi2_var_sel </a:t>
            </a:r>
            <a:r>
              <a:rPr lang="en-US"/>
              <a:t>and </a:t>
            </a:r>
            <a:r>
              <a:rPr lang="en-US" b="1"/>
              <a:t>Decision tree Gini_var_sel </a:t>
            </a:r>
            <a:r>
              <a:rPr lang="en-US"/>
              <a:t>reach </a:t>
            </a:r>
            <a:r>
              <a:rPr lang="en-US" dirty="0"/>
              <a:t>the same accuracy and misclassification rate. Also looking at the fit statistics we notice that those are exactly the same between the two</a:t>
            </a:r>
            <a:r>
              <a:rPr lang="en-US"/>
              <a:t>. </a:t>
            </a:r>
          </a:p>
          <a:p>
            <a:pPr marL="0" indent="0">
              <a:buNone/>
            </a:pPr>
            <a:r>
              <a:rPr lang="en-US"/>
              <a:t>Sas </a:t>
            </a:r>
            <a:r>
              <a:rPr lang="en-US" dirty="0"/>
              <a:t>decided to </a:t>
            </a:r>
            <a:r>
              <a:rPr lang="en-US"/>
              <a:t>take </a:t>
            </a:r>
            <a:r>
              <a:rPr lang="en-US" b="1"/>
              <a:t>Decision tree Gini_var_sel </a:t>
            </a:r>
            <a:r>
              <a:rPr lang="en-US"/>
              <a:t>as </a:t>
            </a:r>
            <a:r>
              <a:rPr lang="en-US" dirty="0"/>
              <a:t>the champion one.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C93861C-AA92-781C-4D00-BAC31C435B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4" t="29861" r="1563" b="44583"/>
          <a:stretch/>
        </p:blipFill>
        <p:spPr>
          <a:xfrm>
            <a:off x="390525" y="1461795"/>
            <a:ext cx="11410950" cy="175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886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8C2CC26-7699-3117-214B-85E7B9311D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38" t="36378" r="43342" b="11159"/>
          <a:stretch/>
        </p:blipFill>
        <p:spPr>
          <a:xfrm>
            <a:off x="119501" y="1571077"/>
            <a:ext cx="2998870" cy="275530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D9CC4C7C-F69C-DD35-8014-76011B8FDD66}"/>
              </a:ext>
            </a:extLst>
          </p:cNvPr>
          <p:cNvSpPr txBox="1"/>
          <p:nvPr/>
        </p:nvSpPr>
        <p:spPr>
          <a:xfrm>
            <a:off x="3160681" y="1325563"/>
            <a:ext cx="3946017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Gradient Boosting: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Basic options: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Number of trees: 200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L1 regularization: 2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L2 regularization: 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Tree-splitting options: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Maximum depth: 10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Minimum leaf size: 10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Number of interval bins</a:t>
            </a:r>
            <a:r>
              <a:rPr lang="en-US"/>
              <a:t>: 100</a:t>
            </a:r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7A67F36-2955-3D09-4AD7-FB509472A09F}"/>
              </a:ext>
            </a:extLst>
          </p:cNvPr>
          <p:cNvSpPr txBox="1"/>
          <p:nvPr/>
        </p:nvSpPr>
        <p:spPr>
          <a:xfrm>
            <a:off x="7393415" y="1325563"/>
            <a:ext cx="3946017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Forest </a:t>
            </a:r>
            <a:r>
              <a:rPr lang="en-US" b="1" dirty="0" err="1"/>
              <a:t>gini</a:t>
            </a:r>
            <a:r>
              <a:rPr lang="en-US" b="1" dirty="0"/>
              <a:t> 150-25: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Number of trees: 150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Tree-splitting options: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Class target Criterion: Gini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Maximum depth: 25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Number of interval bins</a:t>
            </a:r>
            <a:r>
              <a:rPr lang="en-US"/>
              <a:t>: 100</a:t>
            </a:r>
            <a:endParaRPr lang="en-US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4345CB6D-F120-FBBF-7471-1FCF17A162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9" t="30417" r="1824" b="53333"/>
          <a:stretch/>
        </p:blipFill>
        <p:spPr>
          <a:xfrm>
            <a:off x="119501" y="4626890"/>
            <a:ext cx="11424715" cy="111442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35BB9A3-19BB-F721-AE22-0E3CD18614B1}"/>
              </a:ext>
            </a:extLst>
          </p:cNvPr>
          <p:cNvSpPr txBox="1"/>
          <p:nvPr/>
        </p:nvSpPr>
        <p:spPr>
          <a:xfrm>
            <a:off x="119501" y="6015100"/>
            <a:ext cx="7273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Gradient Boosting is the most accurate model between the two.</a:t>
            </a: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A41662E7-63F6-5AEA-34AC-CED4FA098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139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900" dirty="0"/>
              <a:t>Pipeline</a:t>
            </a:r>
            <a:r>
              <a:rPr lang="en-US" sz="6600" dirty="0"/>
              <a:t>3</a:t>
            </a:r>
            <a:r>
              <a:rPr lang="en-US" sz="4900" dirty="0"/>
              <a:t>: GB vs Forest</a:t>
            </a:r>
          </a:p>
        </p:txBody>
      </p:sp>
    </p:spTree>
    <p:extLst>
      <p:ext uri="{BB962C8B-B14F-4D97-AF65-F5344CB8AC3E}">
        <p14:creationId xmlns:p14="http://schemas.microsoft.com/office/powerpoint/2010/main" val="3575085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4EA0CCF-20C3-AE76-8206-3DB6ED5F15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968199"/>
              </p:ext>
            </p:extLst>
          </p:nvPr>
        </p:nvGraphicFramePr>
        <p:xfrm>
          <a:off x="45292" y="848995"/>
          <a:ext cx="5762172" cy="57994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2375">
                  <a:extLst>
                    <a:ext uri="{9D8B030D-6E8A-4147-A177-3AD203B41FA5}">
                      <a16:colId xmlns:a16="http://schemas.microsoft.com/office/drawing/2014/main" val="3072451864"/>
                    </a:ext>
                  </a:extLst>
                </a:gridCol>
                <a:gridCol w="737896">
                  <a:extLst>
                    <a:ext uri="{9D8B030D-6E8A-4147-A177-3AD203B41FA5}">
                      <a16:colId xmlns:a16="http://schemas.microsoft.com/office/drawing/2014/main" val="702090475"/>
                    </a:ext>
                  </a:extLst>
                </a:gridCol>
                <a:gridCol w="3771901">
                  <a:extLst>
                    <a:ext uri="{9D8B030D-6E8A-4147-A177-3AD203B41FA5}">
                      <a16:colId xmlns:a16="http://schemas.microsoft.com/office/drawing/2014/main" val="1633015845"/>
                    </a:ext>
                  </a:extLst>
                </a:gridCol>
              </a:tblGrid>
              <a:tr h="366395">
                <a:tc>
                  <a:txBody>
                    <a:bodyPr/>
                    <a:lstStyle/>
                    <a:p>
                      <a:r>
                        <a:rPr lang="en-US"/>
                        <a:t>Variable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963583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LOAN_ID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Unique identifier assigned to each loan 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361699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LoanAge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Length of time since the loan was originated 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7869871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LAST_UPB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Last </a:t>
                      </a:r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unpaid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balance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20179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willDefault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Target binary variable ‘yes’ or ‘no’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911448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ORIG_CHN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Origination channel through which a loan was acquired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165219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SellerName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Entity that sold the loan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397202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ORIG_RT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 interest rate associated with a loan 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707231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ORIG_AMT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amortization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term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878471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ORIG_TRM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 term of the loan in months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158587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OLTV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Loan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-to-Value ratio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803735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OCLTV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Combined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Loan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-to-Value ratio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536263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pPr fontAlgn="ctr"/>
                      <a:r>
                        <a:rPr lang="it-IT" sz="1400" b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NUM_BO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/>
                        <a:t>Num</a:t>
                      </a:r>
                      <a:endParaRPr lang="it-IT" sz="1400">
                        <a:solidFill>
                          <a:srgbClr val="2A3037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Number of borrowers associated with a loan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928659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DTI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Debt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-to-</a:t>
                      </a:r>
                      <a:r>
                        <a:rPr lang="it-I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Income</a:t>
                      </a:r>
                      <a:r>
                        <a:rPr lang="it-I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ratio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1029361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r>
                        <a:rPr lang="it-IT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CSCORE_B</a:t>
                      </a:r>
                      <a:endParaRPr lang="en-US" sz="14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Num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Credit score associated with a borrower or a co-borrower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086779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ADAEF62E-C7D4-559B-DEC0-0D679212AA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6"/>
          <a:stretch/>
        </p:blipFill>
        <p:spPr>
          <a:xfrm>
            <a:off x="5942866" y="1229361"/>
            <a:ext cx="5837606" cy="5503652"/>
          </a:xfrm>
          <a:prstGeom prst="rect">
            <a:avLst/>
          </a:prstGeom>
        </p:spPr>
      </p:pic>
      <p:sp>
        <p:nvSpPr>
          <p:cNvPr id="14" name="Titolo 1">
            <a:extLst>
              <a:ext uri="{FF2B5EF4-FFF2-40B4-BE49-F238E27FC236}">
                <a16:creationId xmlns:a16="http://schemas.microsoft.com/office/drawing/2014/main" id="{5F5DF19E-EE4E-4C39-34E4-18CCFEED1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37237" cy="906917"/>
          </a:xfrm>
        </p:spPr>
        <p:txBody>
          <a:bodyPr>
            <a:normAutofit fontScale="90000"/>
          </a:bodyPr>
          <a:lstStyle/>
          <a:p>
            <a:r>
              <a:rPr lang="en-US"/>
              <a:t>Our Dataset</a:t>
            </a:r>
          </a:p>
        </p:txBody>
      </p:sp>
    </p:spTree>
    <p:extLst>
      <p:ext uri="{BB962C8B-B14F-4D97-AF65-F5344CB8AC3E}">
        <p14:creationId xmlns:p14="http://schemas.microsoft.com/office/powerpoint/2010/main" val="29428706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33A1ABAA-3E19-5C73-74E3-328B0DB9B6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91" t="33750" r="29922" b="11248"/>
          <a:stretch/>
        </p:blipFill>
        <p:spPr>
          <a:xfrm>
            <a:off x="210716" y="1690688"/>
            <a:ext cx="5292779" cy="286330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0F4B9D2-EA8C-08E7-235C-485237CD57E1}"/>
              </a:ext>
            </a:extLst>
          </p:cNvPr>
          <p:cNvSpPr txBox="1"/>
          <p:nvPr/>
        </p:nvSpPr>
        <p:spPr>
          <a:xfrm>
            <a:off x="6096000" y="4749175"/>
            <a:ext cx="499264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err="1"/>
              <a:t>Neural_network_var_sel</a:t>
            </a:r>
            <a:r>
              <a:rPr lang="en-US" b="1" dirty="0"/>
              <a:t> </a:t>
            </a:r>
            <a:r>
              <a:rPr lang="en-US" dirty="0"/>
              <a:t>&amp;</a:t>
            </a:r>
            <a:r>
              <a:rPr lang="en-US" b="1" dirty="0"/>
              <a:t> Neural network: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Number of hidden layers: 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Number of neurons per hidden layer: 100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Activation function: tanh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B39BD7E-F64B-4C19-B6BC-2FA09A0B7D13}"/>
              </a:ext>
            </a:extLst>
          </p:cNvPr>
          <p:cNvSpPr txBox="1"/>
          <p:nvPr/>
        </p:nvSpPr>
        <p:spPr>
          <a:xfrm>
            <a:off x="529056" y="4749175"/>
            <a:ext cx="4863576" cy="1707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i="0" dirty="0">
                <a:effectLst/>
              </a:rPr>
              <a:t>Neural Network_5H_var_sel: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Number of hidden layers: 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Number of neurons per hidden layer: 100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Activation function: tanh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B7A8F16-0C1A-4A89-9A4A-3502F8C7CCD8}"/>
              </a:ext>
            </a:extLst>
          </p:cNvPr>
          <p:cNvSpPr txBox="1"/>
          <p:nvPr/>
        </p:nvSpPr>
        <p:spPr>
          <a:xfrm>
            <a:off x="6096000" y="1690688"/>
            <a:ext cx="3221716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Gradient </a:t>
            </a:r>
            <a:r>
              <a:rPr lang="en-US" b="1" dirty="0" err="1"/>
              <a:t>Boosting_var_sel</a:t>
            </a:r>
            <a:r>
              <a:rPr lang="en-US" b="1" dirty="0"/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Basic Options: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Number of trees: 200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L1 regularization: 2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L2 regularization: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Tree-splitting options: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Maximum depth: 10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Minimum leaf size: 10</a:t>
            </a:r>
          </a:p>
          <a:p>
            <a:endParaRPr lang="en-US" dirty="0"/>
          </a:p>
        </p:txBody>
      </p:sp>
      <p:sp>
        <p:nvSpPr>
          <p:cNvPr id="3" name="Titolo 1">
            <a:extLst>
              <a:ext uri="{FF2B5EF4-FFF2-40B4-BE49-F238E27FC236}">
                <a16:creationId xmlns:a16="http://schemas.microsoft.com/office/drawing/2014/main" id="{13DE3D9D-6A4A-F131-AA53-B722643AC249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605656" cy="114766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it-IT" sz="4800" dirty="0"/>
              <a:t>Pipeline</a:t>
            </a:r>
            <a:r>
              <a:rPr lang="it-IT" sz="7200" dirty="0"/>
              <a:t>4</a:t>
            </a:r>
            <a:r>
              <a:rPr lang="it-IT" sz="4800" dirty="0"/>
              <a:t>: NN vs GB with </a:t>
            </a:r>
            <a:r>
              <a:rPr lang="it-IT" sz="4800" dirty="0" err="1"/>
              <a:t>variable</a:t>
            </a:r>
            <a:r>
              <a:rPr lang="it-IT" sz="4800" dirty="0"/>
              <a:t> </a:t>
            </a:r>
            <a:r>
              <a:rPr lang="it-IT" sz="4800" dirty="0" err="1"/>
              <a:t>selection</a:t>
            </a:r>
            <a:endParaRPr lang="it-IT" sz="4800" dirty="0"/>
          </a:p>
        </p:txBody>
      </p:sp>
    </p:spTree>
    <p:extLst>
      <p:ext uri="{BB962C8B-B14F-4D97-AF65-F5344CB8AC3E}">
        <p14:creationId xmlns:p14="http://schemas.microsoft.com/office/powerpoint/2010/main" val="14897035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0C0C9BA-39C8-613E-E773-F3938CB90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475" y="4103051"/>
            <a:ext cx="10515600" cy="167640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can easily notice that the </a:t>
            </a:r>
            <a:r>
              <a:rPr lang="en-US" b="1" dirty="0"/>
              <a:t>gradient boosting with variable selection </a:t>
            </a:r>
            <a:r>
              <a:rPr lang="en-US" dirty="0"/>
              <a:t>is the best model within the four.</a:t>
            </a:r>
          </a:p>
          <a:p>
            <a:pPr marL="0" indent="0">
              <a:buNone/>
            </a:pPr>
            <a:r>
              <a:rPr lang="en-US" dirty="0"/>
              <a:t>Neural networks perform </a:t>
            </a:r>
            <a:r>
              <a:rPr lang="en-US"/>
              <a:t>really badly, </a:t>
            </a:r>
            <a:r>
              <a:rPr lang="en-US" dirty="0"/>
              <a:t>so probably there is a way to improve them, but we couldn’t find anything better.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C1606E1-59EF-8683-1B0F-D4DD2FF698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1" t="29861" r="1718" b="45694"/>
          <a:stretch/>
        </p:blipFill>
        <p:spPr>
          <a:xfrm>
            <a:off x="295275" y="1752599"/>
            <a:ext cx="11430000" cy="167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762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41DCDF-9157-0431-BF1F-901ADB31C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85051"/>
            <a:ext cx="10515600" cy="909638"/>
          </a:xfrm>
        </p:spPr>
        <p:txBody>
          <a:bodyPr>
            <a:normAutofit/>
          </a:bodyPr>
          <a:lstStyle/>
          <a:p>
            <a:r>
              <a:rPr lang="en-US" sz="4900" dirty="0"/>
              <a:t>Pipeline Comparison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96DFF9D-6EDD-D859-A5E7-EDC4B59D11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34" t="31746" b="48463"/>
          <a:stretch/>
        </p:blipFill>
        <p:spPr>
          <a:xfrm>
            <a:off x="419100" y="1483624"/>
            <a:ext cx="11220450" cy="1305637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7DD46A1-0594-437D-88CD-B89234ADA57D}"/>
              </a:ext>
            </a:extLst>
          </p:cNvPr>
          <p:cNvSpPr txBox="1"/>
          <p:nvPr/>
        </p:nvSpPr>
        <p:spPr>
          <a:xfrm>
            <a:off x="290638" y="3059668"/>
            <a:ext cx="9239442" cy="3231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/>
              <a:t>The Final Pipeline comparison </a:t>
            </a:r>
            <a:r>
              <a:rPr lang="en-US"/>
              <a:t>shows that: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u="sng"/>
              <a:t>The </a:t>
            </a:r>
            <a:r>
              <a:rPr lang="en-US" u="sng" dirty="0"/>
              <a:t>Gradient boosting </a:t>
            </a:r>
            <a:r>
              <a:rPr lang="en-US" dirty="0"/>
              <a:t>is the </a:t>
            </a:r>
            <a:r>
              <a:rPr lang="en-US"/>
              <a:t>most accurate model we have found (85% accuracy)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u="sng"/>
              <a:t>The Gradient boosting with variable selection </a:t>
            </a:r>
            <a:r>
              <a:rPr lang="en-US"/>
              <a:t>has basically the same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  <a:p>
            <a:r>
              <a:rPr lang="en-US"/>
              <a:t>Following the </a:t>
            </a:r>
            <a:r>
              <a:rPr lang="en-US" b="1"/>
              <a:t>Occam Razor’s principle </a:t>
            </a:r>
            <a:r>
              <a:rPr lang="en-US"/>
              <a:t>we choose the </a:t>
            </a:r>
            <a:r>
              <a:rPr lang="en-US" b="1"/>
              <a:t>Gradient Boosting with variable selection </a:t>
            </a:r>
            <a:r>
              <a:rPr lang="en-US"/>
              <a:t>as the best model because: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Mantain the higest accuracy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Uses a simpler reduced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81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75C7B3-9AC5-AB6E-3BAF-1DA89F7F9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09538"/>
            <a:ext cx="10515600" cy="1009650"/>
          </a:xfrm>
        </p:spPr>
        <p:txBody>
          <a:bodyPr>
            <a:normAutofit/>
          </a:bodyPr>
          <a:lstStyle/>
          <a:p>
            <a:r>
              <a:rPr lang="en-US" sz="4900" dirty="0"/>
              <a:t>Model Results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BBE1C15-C93D-EE58-D80F-156C430777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96" t="20586" r="2188" b="18472"/>
          <a:stretch/>
        </p:blipFill>
        <p:spPr>
          <a:xfrm>
            <a:off x="5219225" y="1403049"/>
            <a:ext cx="6763225" cy="4051902"/>
          </a:xfrm>
          <a:prstGeom prst="rect">
            <a:avLst/>
          </a:prstGeom>
        </p:spPr>
      </p:pic>
      <p:sp>
        <p:nvSpPr>
          <p:cNvPr id="3" name="CasellaDiTesto 5">
            <a:extLst>
              <a:ext uri="{FF2B5EF4-FFF2-40B4-BE49-F238E27FC236}">
                <a16:creationId xmlns:a16="http://schemas.microsoft.com/office/drawing/2014/main" id="{8020B1E1-3CBF-79E9-1B55-771D4395FC90}"/>
              </a:ext>
            </a:extLst>
          </p:cNvPr>
          <p:cNvSpPr txBox="1"/>
          <p:nvPr/>
        </p:nvSpPr>
        <p:spPr>
          <a:xfrm>
            <a:off x="209550" y="1403049"/>
            <a:ext cx="4423602" cy="3508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Most important Loan default predictors are:</a:t>
            </a:r>
          </a:p>
          <a:p>
            <a:endParaRPr lang="en-US" b="1"/>
          </a:p>
          <a:p>
            <a:pPr marL="342900" indent="-342900">
              <a:buAutoNum type="arabicPeriod"/>
            </a:pPr>
            <a:r>
              <a:rPr lang="en-US" u="sng"/>
              <a:t>ORIG_RT </a:t>
            </a:r>
            <a:r>
              <a:rPr lang="en-US"/>
              <a:t>that could stand for the “original interest rate” of the loan, meaning the loan risk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u="sng"/>
              <a:t>Loan age</a:t>
            </a:r>
          </a:p>
          <a:p>
            <a:pPr marL="342900" indent="-342900">
              <a:buAutoNum type="arabicPeriod"/>
            </a:pPr>
            <a:r>
              <a:rPr lang="en-US" u="sng"/>
              <a:t>LastVersusOrigina</a:t>
            </a:r>
            <a:r>
              <a:rPr lang="en-US"/>
              <a:t>l that could stand for the interest rate variation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u="sng"/>
              <a:t>Credit score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u="sng"/>
              <a:t>State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9801435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CDDEC31-E099-CADC-E1FB-C9E0B97140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8" t="38231" r="50000" b="26944"/>
          <a:stretch/>
        </p:blipFill>
        <p:spPr>
          <a:xfrm>
            <a:off x="476249" y="678813"/>
            <a:ext cx="5476875" cy="238823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62283A0-0680-A840-9028-492342D49A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8" t="38231" r="50000" b="26944"/>
          <a:stretch/>
        </p:blipFill>
        <p:spPr>
          <a:xfrm>
            <a:off x="6238878" y="678813"/>
            <a:ext cx="5476875" cy="2388238"/>
          </a:xfrm>
          <a:prstGeom prst="rect">
            <a:avLst/>
          </a:prstGeom>
        </p:spPr>
      </p:pic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6BA634D8-451B-8C49-C08C-262F4F74990F}"/>
              </a:ext>
            </a:extLst>
          </p:cNvPr>
          <p:cNvSpPr txBox="1">
            <a:spLocks/>
          </p:cNvSpPr>
          <p:nvPr/>
        </p:nvSpPr>
        <p:spPr>
          <a:xfrm>
            <a:off x="6238876" y="3429000"/>
            <a:ext cx="5476876" cy="2314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Looking at the </a:t>
            </a:r>
            <a:r>
              <a:rPr lang="en-US" b="1" dirty="0"/>
              <a:t>misclassification </a:t>
            </a:r>
            <a:r>
              <a:rPr lang="en-US" b="1"/>
              <a:t>rate </a:t>
            </a:r>
          </a:p>
          <a:p>
            <a:pPr>
              <a:lnSpc>
                <a:spcPct val="100000"/>
              </a:lnSpc>
            </a:pPr>
            <a:r>
              <a:rPr lang="en-US"/>
              <a:t>It decreases</a:t>
            </a:r>
          </a:p>
          <a:p>
            <a:pPr>
              <a:lnSpc>
                <a:spcPct val="100000"/>
              </a:lnSpc>
            </a:pPr>
            <a:r>
              <a:rPr lang="en-US"/>
              <a:t>But remain pretty stable in valdiation/test</a:t>
            </a:r>
            <a:endParaRPr lang="en-US" dirty="0"/>
          </a:p>
        </p:txBody>
      </p:sp>
      <p:sp>
        <p:nvSpPr>
          <p:cNvPr id="2" name="Segnaposto contenuto 2">
            <a:extLst>
              <a:ext uri="{FF2B5EF4-FFF2-40B4-BE49-F238E27FC236}">
                <a16:creationId xmlns:a16="http://schemas.microsoft.com/office/drawing/2014/main" id="{326EDE48-84D4-003D-6771-18FEDCDD0316}"/>
              </a:ext>
            </a:extLst>
          </p:cNvPr>
          <p:cNvSpPr txBox="1">
            <a:spLocks/>
          </p:cNvSpPr>
          <p:nvPr/>
        </p:nvSpPr>
        <p:spPr>
          <a:xfrm>
            <a:off x="476248" y="3429000"/>
            <a:ext cx="5476876" cy="23145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Looking at the </a:t>
            </a:r>
            <a:r>
              <a:rPr lang="en-US" b="1" dirty="0"/>
              <a:t>Average squared error:</a:t>
            </a:r>
          </a:p>
          <a:p>
            <a:pPr>
              <a:lnSpc>
                <a:spcPct val="100000"/>
              </a:lnSpc>
            </a:pPr>
            <a:r>
              <a:rPr lang="en-US" dirty="0"/>
              <a:t>It decreases as the number of trees increases</a:t>
            </a:r>
          </a:p>
          <a:p>
            <a:pPr>
              <a:lnSpc>
                <a:spcPct val="100000"/>
              </a:lnSpc>
            </a:pPr>
            <a:r>
              <a:rPr lang="en-US" dirty="0"/>
              <a:t>But the improvement gets weaker and weaker</a:t>
            </a:r>
          </a:p>
          <a:p>
            <a:pPr>
              <a:lnSpc>
                <a:spcPct val="100000"/>
              </a:lnSpc>
            </a:pPr>
            <a:r>
              <a:rPr lang="en-US" dirty="0"/>
              <a:t>So we could have stopped even at 50 trees where the improvement is not worth the computational expense of getting more trees</a:t>
            </a:r>
          </a:p>
        </p:txBody>
      </p:sp>
    </p:spTree>
    <p:extLst>
      <p:ext uri="{BB962C8B-B14F-4D97-AF65-F5344CB8AC3E}">
        <p14:creationId xmlns:p14="http://schemas.microsoft.com/office/powerpoint/2010/main" val="3768624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5E0301-77B6-4DB8-7973-3EE6F75B7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3923506"/>
            <a:ext cx="5048249" cy="1228725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ROC curve </a:t>
            </a:r>
          </a:p>
          <a:p>
            <a:r>
              <a:rPr lang="en-US"/>
              <a:t>wide area that show a good accuracy in our model</a:t>
            </a:r>
            <a:endParaRPr lang="en-US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305D311-4A9A-D221-789C-A46826A96A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656" t="33194" r="1563" b="26528"/>
          <a:stretch/>
        </p:blipFill>
        <p:spPr>
          <a:xfrm>
            <a:off x="6210300" y="666749"/>
            <a:ext cx="5581650" cy="276225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C7DEFCBD-055E-8CE2-15E9-F1DF33F8C3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" t="33194" r="48750" b="26528"/>
          <a:stretch/>
        </p:blipFill>
        <p:spPr>
          <a:xfrm>
            <a:off x="571500" y="666749"/>
            <a:ext cx="5638800" cy="2762251"/>
          </a:xfrm>
          <a:prstGeom prst="rect">
            <a:avLst/>
          </a:prstGeom>
        </p:spPr>
      </p:pic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DAD8A394-5779-6C57-0916-3EC9B71C9E62}"/>
              </a:ext>
            </a:extLst>
          </p:cNvPr>
          <p:cNvSpPr txBox="1">
            <a:spLocks/>
          </p:cNvSpPr>
          <p:nvPr/>
        </p:nvSpPr>
        <p:spPr>
          <a:xfrm>
            <a:off x="742951" y="3852862"/>
            <a:ext cx="5048249" cy="25987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>
                <a:solidFill>
                  <a:srgbClr val="000000"/>
                </a:solidFill>
              </a:rPr>
              <a:t>L</a:t>
            </a:r>
            <a:r>
              <a:rPr lang="en-US" b="1" i="0">
                <a:solidFill>
                  <a:srgbClr val="000000"/>
                </a:solidFill>
                <a:effectLst/>
              </a:rPr>
              <a:t>ift curve:</a:t>
            </a:r>
          </a:p>
          <a:p>
            <a:r>
              <a:rPr lang="en-US">
                <a:solidFill>
                  <a:srgbClr val="000000"/>
                </a:solidFill>
              </a:rPr>
              <a:t>Is the </a:t>
            </a:r>
            <a:r>
              <a:rPr lang="en-US" b="0" i="0">
                <a:solidFill>
                  <a:srgbClr val="000000"/>
                </a:solidFill>
                <a:effectLst/>
              </a:rPr>
              <a:t>ratio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between the result predicted by our model and the result using a random model</a:t>
            </a:r>
            <a:r>
              <a:rPr lang="en-US" b="0" i="0">
                <a:solidFill>
                  <a:srgbClr val="000000"/>
                </a:solidFill>
                <a:effectLst/>
              </a:rPr>
              <a:t>. </a:t>
            </a:r>
          </a:p>
          <a:p>
            <a:r>
              <a:rPr lang="en-US">
                <a:solidFill>
                  <a:srgbClr val="000000"/>
                </a:solidFill>
              </a:rPr>
              <a:t>Show that </a:t>
            </a:r>
            <a:r>
              <a:rPr lang="en-US" b="0" i="0">
                <a:solidFill>
                  <a:srgbClr val="000000"/>
                </a:solidFill>
                <a:effectLst/>
              </a:rPr>
              <a:t>it’s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better to use our predictive model.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123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5F2B8E-E7C3-FCA6-8C1B-BD38EC97C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6" y="98811"/>
            <a:ext cx="10515600" cy="925578"/>
          </a:xfrm>
        </p:spPr>
        <p:txBody>
          <a:bodyPr>
            <a:normAutofit/>
          </a:bodyPr>
          <a:lstStyle/>
          <a:p>
            <a:r>
              <a:rPr lang="en-US" sz="4900" dirty="0"/>
              <a:t>Model global interpretability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7167384-958C-CF0B-C42A-3B901F65E4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34" t="37778" r="50000" b="23611"/>
          <a:stretch/>
        </p:blipFill>
        <p:spPr>
          <a:xfrm>
            <a:off x="390526" y="1089362"/>
            <a:ext cx="4186868" cy="203132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165229D-E528-04EC-A1CA-43A0C07E50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4" t="37778" r="50000" b="23611"/>
          <a:stretch/>
        </p:blipFill>
        <p:spPr>
          <a:xfrm>
            <a:off x="390526" y="3120687"/>
            <a:ext cx="4253544" cy="206367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2B5ABB7-4628-2451-B0EE-2BFBBCF9E18D}"/>
              </a:ext>
            </a:extLst>
          </p:cNvPr>
          <p:cNvSpPr txBox="1"/>
          <p:nvPr/>
        </p:nvSpPr>
        <p:spPr>
          <a:xfrm>
            <a:off x="390526" y="5162423"/>
            <a:ext cx="55530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PD PLOT: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ORIG_RT importance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LoanAge decreases  prediction influence as it gets bigger</a:t>
            </a:r>
            <a:endParaRPr lang="en-US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CB443743-5E79-5BC4-D137-A125F068C2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47" t="37639" r="1797" b="23195"/>
          <a:stretch/>
        </p:blipFill>
        <p:spPr>
          <a:xfrm>
            <a:off x="6248402" y="2016990"/>
            <a:ext cx="4524373" cy="2207394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110F72C-168C-12E5-7680-E31949450871}"/>
              </a:ext>
            </a:extLst>
          </p:cNvPr>
          <p:cNvSpPr txBox="1"/>
          <p:nvPr/>
        </p:nvSpPr>
        <p:spPr>
          <a:xfrm>
            <a:off x="6248402" y="5162423"/>
            <a:ext cx="5200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ICE PLOT:</a:t>
            </a:r>
          </a:p>
          <a:p>
            <a:r>
              <a:rPr lang="en-US" dirty="0"/>
              <a:t>Since the curves do not follow the  PD one, we can understand that also other variables are important in the prediction.</a:t>
            </a:r>
          </a:p>
        </p:txBody>
      </p:sp>
    </p:spTree>
    <p:extLst>
      <p:ext uri="{BB962C8B-B14F-4D97-AF65-F5344CB8AC3E}">
        <p14:creationId xmlns:p14="http://schemas.microsoft.com/office/powerpoint/2010/main" val="38432263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rgbClr val="7030A0"/>
            </a:gs>
            <a:gs pos="86000">
              <a:schemeClr val="accent1">
                <a:lumMod val="60000"/>
                <a:lumOff val="40000"/>
              </a:schemeClr>
            </a:gs>
            <a:gs pos="46000">
              <a:schemeClr val="accent2">
                <a:lumMod val="40000"/>
                <a:lumOff val="60000"/>
              </a:schemeClr>
            </a:gs>
            <a:gs pos="79000">
              <a:schemeClr val="tx2">
                <a:lumMod val="50000"/>
                <a:lumOff val="50000"/>
              </a:schemeClr>
            </a:gs>
            <a:gs pos="94000">
              <a:schemeClr val="accent1">
                <a:lumMod val="7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971EA19-53E1-4266-92EF-0DEF65CB7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089EE20-245E-444D-1261-7746F68FC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4259" y="2543175"/>
            <a:ext cx="6543481" cy="17716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9600" dirty="0">
                <a:solidFill>
                  <a:srgbClr val="0000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97010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A4B1591-40E0-0A6D-19AB-EAE664D4B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37237" cy="906917"/>
          </a:xfrm>
        </p:spPr>
        <p:txBody>
          <a:bodyPr>
            <a:normAutofit fontScale="90000"/>
          </a:bodyPr>
          <a:lstStyle/>
          <a:p>
            <a:r>
              <a:rPr lang="en-US"/>
              <a:t>Our 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A77D23-6E67-38FD-75BB-C657B11374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4"/>
          <a:stretch/>
        </p:blipFill>
        <p:spPr>
          <a:xfrm>
            <a:off x="6400800" y="1240488"/>
            <a:ext cx="5373650" cy="547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5C4709-72D2-50A3-F89B-FCD53E4F76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70"/>
          <a:stretch/>
        </p:blipFill>
        <p:spPr>
          <a:xfrm>
            <a:off x="245824" y="1270000"/>
            <a:ext cx="6013872" cy="544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368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rgbClr val="7030A0"/>
            </a:gs>
            <a:gs pos="86000">
              <a:schemeClr val="accent1">
                <a:lumMod val="60000"/>
                <a:lumOff val="40000"/>
              </a:schemeClr>
            </a:gs>
            <a:gs pos="46000">
              <a:schemeClr val="accent2">
                <a:lumMod val="40000"/>
                <a:lumOff val="60000"/>
              </a:schemeClr>
            </a:gs>
            <a:gs pos="79000">
              <a:schemeClr val="tx2">
                <a:lumMod val="50000"/>
                <a:lumOff val="50000"/>
              </a:schemeClr>
            </a:gs>
            <a:gs pos="94000">
              <a:schemeClr val="accent1">
                <a:lumMod val="7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971EA19-53E1-4266-92EF-0DEF65CB7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089EE20-245E-444D-1261-7746F68FC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025" y="2543175"/>
            <a:ext cx="6457950" cy="1771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 dirty="0">
                <a:solidFill>
                  <a:srgbClr val="000066"/>
                </a:solidFill>
              </a:rPr>
              <a:t>SAS Studio</a:t>
            </a:r>
          </a:p>
        </p:txBody>
      </p:sp>
    </p:spTree>
    <p:extLst>
      <p:ext uri="{BB962C8B-B14F-4D97-AF65-F5344CB8AC3E}">
        <p14:creationId xmlns:p14="http://schemas.microsoft.com/office/powerpoint/2010/main" val="2824846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F63AA5A-E6E1-46DA-AB40-C58233393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2AD578B-D435-467B-F477-FFEE405DE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560" y="360484"/>
            <a:ext cx="10515600" cy="811053"/>
          </a:xfrm>
        </p:spPr>
        <p:txBody>
          <a:bodyPr anchor="b">
            <a:normAutofit fontScale="90000"/>
          </a:bodyPr>
          <a:lstStyle/>
          <a:p>
            <a:r>
              <a:rPr lang="en-US"/>
              <a:t>Divide the data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CBBB3F-24CA-786B-4F96-9FCF3F88A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560" y="1336706"/>
            <a:ext cx="5483896" cy="281646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/>
              <a:t>The dataset is </a:t>
            </a:r>
            <a:r>
              <a:rPr lang="en-US" b="1"/>
              <a:t>unbalanced</a:t>
            </a:r>
            <a:r>
              <a:rPr lang="en-US"/>
              <a:t> with respect to the target variable:</a:t>
            </a:r>
          </a:p>
          <a:p>
            <a:pPr marL="0" indent="0">
              <a:buNone/>
            </a:pPr>
            <a:r>
              <a:rPr lang="en-US"/>
              <a:t>This is why we decided for a </a:t>
            </a:r>
            <a:r>
              <a:rPr lang="en-US" b="1"/>
              <a:t>50-50 event non-event sampling</a:t>
            </a:r>
            <a:r>
              <a:rPr lang="en-US"/>
              <a:t> for rebalancing the dataset, in this way the models will not be biased in considering more not defaulted loans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C49CE3C-9CDB-A5E3-5EEB-41CF40CEFA9D}"/>
              </a:ext>
            </a:extLst>
          </p:cNvPr>
          <p:cNvSpPr txBox="1"/>
          <p:nvPr/>
        </p:nvSpPr>
        <p:spPr>
          <a:xfrm>
            <a:off x="416560" y="4318336"/>
            <a:ext cx="484549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In order to split the dataset we decided: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80% for the training partition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10% for the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10% for testing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7CCBD46-6843-8B2E-E78D-43F6F4E619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66" t="51933" r="55021" b="39441"/>
          <a:stretch/>
        </p:blipFill>
        <p:spPr>
          <a:xfrm>
            <a:off x="7115756" y="1403119"/>
            <a:ext cx="2812405" cy="98799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649F67B-9092-09C9-153F-7DAEE5224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00" t="15233" r="29591" b="30340"/>
          <a:stretch/>
        </p:blipFill>
        <p:spPr>
          <a:xfrm>
            <a:off x="8521959" y="4041537"/>
            <a:ext cx="3598506" cy="2726424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7682A27-56D7-990B-1892-C4A9CBA508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995" t="55444" r="40306" b="22177"/>
          <a:stretch/>
        </p:blipFill>
        <p:spPr>
          <a:xfrm>
            <a:off x="4639068" y="4829050"/>
            <a:ext cx="3811356" cy="16717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455EB4-F0C7-1202-FFE8-B8014AF93B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40"/>
          <a:stretch/>
        </p:blipFill>
        <p:spPr>
          <a:xfrm>
            <a:off x="7115756" y="2363898"/>
            <a:ext cx="3233863" cy="140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512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ADD925E-27F3-0B7A-A1AA-102A310B4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0" y="1473200"/>
            <a:ext cx="11714480" cy="5201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Check for the </a:t>
            </a:r>
            <a:r>
              <a:rPr lang="en-US" b="1" u="sng"/>
              <a:t>existence of double observations</a:t>
            </a:r>
            <a:r>
              <a:rPr lang="en-US"/>
              <a:t>:</a:t>
            </a:r>
          </a:p>
          <a:p>
            <a:pPr marL="3657600" lvl="8" indent="0">
              <a:buNone/>
            </a:pPr>
            <a:endParaRPr lang="en-US" sz="2000"/>
          </a:p>
          <a:p>
            <a:pPr marL="3657600" lvl="8" indent="0">
              <a:buNone/>
            </a:pPr>
            <a:r>
              <a:rPr lang="en-US" sz="2000"/>
              <a:t>Throw this code we produced a table containing the double observations, but it is empty, so we can keep all the lines of our original table.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/>
              <a:t>Check for the </a:t>
            </a:r>
            <a:r>
              <a:rPr lang="en-US" b="1" u="sng"/>
              <a:t>variables containing missing values:</a:t>
            </a:r>
            <a:endParaRPr lang="en-US"/>
          </a:p>
          <a:p>
            <a:pPr lvl="1">
              <a:lnSpc>
                <a:spcPct val="150000"/>
              </a:lnSpc>
            </a:pPr>
            <a:r>
              <a:rPr lang="en-US" sz="2000" u="sng"/>
              <a:t>Numerical Variables </a:t>
            </a:r>
            <a:r>
              <a:rPr lang="en-US" sz="2000"/>
              <a:t>with missing values:</a:t>
            </a:r>
          </a:p>
          <a:p>
            <a:pPr lvl="2"/>
            <a:r>
              <a:rPr lang="en-US" i="0" u="none" strike="noStrike">
                <a:effectLst/>
              </a:rPr>
              <a:t>DTI, </a:t>
            </a:r>
            <a:r>
              <a:rPr lang="en-US" b="0" i="0" u="none" strike="noStrike">
                <a:effectLst/>
              </a:rPr>
              <a:t>OCLTV, </a:t>
            </a:r>
            <a:r>
              <a:rPr lang="en-US" b="0" i="0" u="none" strike="noStrike" err="1">
                <a:effectLst/>
              </a:rPr>
              <a:t>Cscore_B</a:t>
            </a:r>
            <a:r>
              <a:rPr lang="en-US" b="0" i="0" u="none" strike="noStrike">
                <a:effectLst/>
              </a:rPr>
              <a:t>, </a:t>
            </a:r>
            <a:r>
              <a:rPr lang="en-US" b="0" i="0" u="none" strike="noStrike" err="1">
                <a:effectLst/>
              </a:rPr>
              <a:t>Cscore_C</a:t>
            </a:r>
            <a:r>
              <a:rPr lang="en-US" b="0" i="0" u="none" strike="noStrike">
                <a:effectLst/>
              </a:rPr>
              <a:t>, </a:t>
            </a:r>
            <a:r>
              <a:rPr lang="en-US"/>
              <a:t>NUM_BO and especially </a:t>
            </a:r>
            <a:r>
              <a:rPr lang="en-US" b="0" i="0" u="none" strike="noStrike">
                <a:effectLst/>
              </a:rPr>
              <a:t>MI_PCT </a:t>
            </a:r>
            <a:r>
              <a:rPr lang="en-US"/>
              <a:t>and </a:t>
            </a:r>
            <a:r>
              <a:rPr lang="en-US" err="1"/>
              <a:t>MI_type</a:t>
            </a:r>
            <a:r>
              <a:rPr lang="en-US"/>
              <a:t>.</a:t>
            </a:r>
          </a:p>
          <a:p>
            <a:pPr lvl="2">
              <a:lnSpc>
                <a:spcPct val="100000"/>
              </a:lnSpc>
            </a:pPr>
            <a:r>
              <a:rPr lang="en-US"/>
              <a:t>For MI_PCT we suppose that:</a:t>
            </a:r>
          </a:p>
          <a:p>
            <a:pPr lvl="3">
              <a:lnSpc>
                <a:spcPct val="100000"/>
              </a:lnSpc>
            </a:pPr>
            <a:r>
              <a:rPr lang="en-US"/>
              <a:t>Na could stand for “No applied insurance on mortgage” (0 value) </a:t>
            </a:r>
          </a:p>
          <a:p>
            <a:pPr lvl="3">
              <a:lnSpc>
                <a:spcPct val="100000"/>
              </a:lnSpc>
            </a:pPr>
            <a:r>
              <a:rPr lang="en-US"/>
              <a:t>if MI_PCT is missing, also </a:t>
            </a:r>
            <a:r>
              <a:rPr lang="en-US" err="1"/>
              <a:t>MI_type</a:t>
            </a:r>
            <a:r>
              <a:rPr lang="en-US"/>
              <a:t> is missing. </a:t>
            </a:r>
          </a:p>
          <a:p>
            <a:pPr marL="914400" lvl="2" indent="0">
              <a:lnSpc>
                <a:spcPct val="100000"/>
              </a:lnSpc>
              <a:buNone/>
            </a:pPr>
            <a:endParaRPr lang="en-US"/>
          </a:p>
          <a:p>
            <a:pPr lvl="1"/>
            <a:r>
              <a:rPr lang="en-US" sz="2000" b="0" i="0" u="sng" strike="noStrike">
                <a:effectLst/>
              </a:rPr>
              <a:t>Nominal Variables</a:t>
            </a:r>
            <a:r>
              <a:rPr lang="en-US" sz="2000" b="0" i="0" strike="noStrike">
                <a:effectLst/>
              </a:rPr>
              <a:t> </a:t>
            </a:r>
            <a:r>
              <a:rPr lang="en-US" sz="2000" b="0" i="0" u="none" strike="noStrike">
                <a:effectLst/>
              </a:rPr>
              <a:t>have no missing values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41BB84A-8740-38C0-789C-01F836DD51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17" t="46963" r="50666" b="42370"/>
          <a:stretch/>
        </p:blipFill>
        <p:spPr>
          <a:xfrm>
            <a:off x="497840" y="2098040"/>
            <a:ext cx="3087370" cy="1005840"/>
          </a:xfrm>
          <a:prstGeom prst="rect">
            <a:avLst/>
          </a:prstGeo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B283503C-D420-4278-E6BD-E40D0BADA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560" y="360484"/>
            <a:ext cx="10515600" cy="811053"/>
          </a:xfrm>
        </p:spPr>
        <p:txBody>
          <a:bodyPr anchor="b">
            <a:normAutofit fontScale="90000"/>
          </a:bodyPr>
          <a:lstStyle/>
          <a:p>
            <a:r>
              <a:rPr lang="en-US"/>
              <a:t>Duplicates &amp;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934287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EE1B213F-9BF6-9264-B328-249B433D23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67" t="40889" r="39500" b="28148"/>
          <a:stretch/>
        </p:blipFill>
        <p:spPr>
          <a:xfrm>
            <a:off x="668956" y="1205612"/>
            <a:ext cx="3884328" cy="230632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3279F98-56CB-88C3-57D1-1F41ED0B70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67" t="43111" r="29333" b="23259"/>
          <a:stretch/>
        </p:blipFill>
        <p:spPr>
          <a:xfrm>
            <a:off x="6226874" y="1135986"/>
            <a:ext cx="4815840" cy="230632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4996B3E-3A1B-CAB5-7153-98014E5523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499" t="30666" r="18834" b="38963"/>
          <a:stretch/>
        </p:blipFill>
        <p:spPr>
          <a:xfrm>
            <a:off x="131540" y="3674895"/>
            <a:ext cx="2479580" cy="288814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B2F61960-D88A-B138-0DA8-21B38156A95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833" t="50000" r="19619" b="19258"/>
          <a:stretch/>
        </p:blipFill>
        <p:spPr>
          <a:xfrm>
            <a:off x="9247870" y="3429000"/>
            <a:ext cx="2165684" cy="324294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11F43BAE-490D-2950-EDB7-457EDFD3882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499" t="61718" r="18834" b="10666"/>
          <a:stretch/>
        </p:blipFill>
        <p:spPr>
          <a:xfrm>
            <a:off x="2355912" y="4033920"/>
            <a:ext cx="2479579" cy="2626188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1C499761-6F52-E865-9565-D806B731B7C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833" t="25038" r="19619" b="48933"/>
          <a:stretch/>
        </p:blipFill>
        <p:spPr>
          <a:xfrm>
            <a:off x="6155215" y="3528104"/>
            <a:ext cx="2479579" cy="3143836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46D3240-784D-4EAA-56C5-C849731CAF51}"/>
              </a:ext>
            </a:extLst>
          </p:cNvPr>
          <p:cNvSpPr/>
          <p:nvPr/>
        </p:nvSpPr>
        <p:spPr>
          <a:xfrm>
            <a:off x="548640" y="1151372"/>
            <a:ext cx="3220720" cy="42492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603F85-3167-7A9B-5296-BEA1F7D50DB4}"/>
              </a:ext>
            </a:extLst>
          </p:cNvPr>
          <p:cNvSpPr/>
          <p:nvPr/>
        </p:nvSpPr>
        <p:spPr>
          <a:xfrm>
            <a:off x="6028358" y="1135985"/>
            <a:ext cx="3219512" cy="440309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F617CF-2703-8522-6FC5-199DCD365844}"/>
              </a:ext>
            </a:extLst>
          </p:cNvPr>
          <p:cNvCxnSpPr>
            <a:cxnSpLocks/>
          </p:cNvCxnSpPr>
          <p:nvPr/>
        </p:nvCxnSpPr>
        <p:spPr>
          <a:xfrm>
            <a:off x="2611120" y="4297680"/>
            <a:ext cx="70104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340FD4D-E338-07F7-9F7B-095F17F09B3C}"/>
              </a:ext>
            </a:extLst>
          </p:cNvPr>
          <p:cNvCxnSpPr>
            <a:cxnSpLocks/>
          </p:cNvCxnSpPr>
          <p:nvPr/>
        </p:nvCxnSpPr>
        <p:spPr>
          <a:xfrm>
            <a:off x="2611120" y="5169768"/>
            <a:ext cx="70104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8B0E232-3581-2F9D-1BC9-EABD57635D7F}"/>
              </a:ext>
            </a:extLst>
          </p:cNvPr>
          <p:cNvCxnSpPr>
            <a:cxnSpLocks/>
          </p:cNvCxnSpPr>
          <p:nvPr/>
        </p:nvCxnSpPr>
        <p:spPr>
          <a:xfrm>
            <a:off x="2611120" y="6065520"/>
            <a:ext cx="70104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688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09921F7-7AD4-2904-7858-A0FEBB84E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10" y="1003130"/>
            <a:ext cx="10515600" cy="4467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checked also the </a:t>
            </a:r>
            <a:r>
              <a:rPr lang="en-US" b="1" dirty="0"/>
              <a:t>NA distribution based on the target </a:t>
            </a:r>
            <a:r>
              <a:rPr lang="en-US" dirty="0"/>
              <a:t>class: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21C1FF4-D218-880C-71BD-0BFD0CB3E0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84" t="36741" r="31916" b="11259"/>
          <a:stretch/>
        </p:blipFill>
        <p:spPr>
          <a:xfrm>
            <a:off x="558800" y="1832437"/>
            <a:ext cx="5730240" cy="4529987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65B65677-5EE6-176B-E286-BAE408CE8A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916" t="29926" r="19667" b="9537"/>
          <a:stretch/>
        </p:blipFill>
        <p:spPr>
          <a:xfrm>
            <a:off x="6748005" y="1725766"/>
            <a:ext cx="1959115" cy="4972316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6AEF796F-9755-9FFC-B1EB-970EAF3ADA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16" t="29926" r="19250" b="7407"/>
          <a:stretch/>
        </p:blipFill>
        <p:spPr>
          <a:xfrm>
            <a:off x="9255760" y="1725766"/>
            <a:ext cx="2021840" cy="49723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83553A8E-7810-0D8B-5D85-9E5DB4E6740F}"/>
              </a:ext>
            </a:extLst>
          </p:cNvPr>
          <p:cNvSpPr/>
          <p:nvPr/>
        </p:nvSpPr>
        <p:spPr>
          <a:xfrm>
            <a:off x="6837680" y="1595120"/>
            <a:ext cx="1757680" cy="63658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43FC7ED-BC69-DDBA-4B5C-762346BD1E59}"/>
              </a:ext>
            </a:extLst>
          </p:cNvPr>
          <p:cNvSpPr/>
          <p:nvPr/>
        </p:nvSpPr>
        <p:spPr>
          <a:xfrm>
            <a:off x="9372600" y="1620668"/>
            <a:ext cx="1757680" cy="63658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0616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12">
            <a:extLst>
              <a:ext uri="{FF2B5EF4-FFF2-40B4-BE49-F238E27FC236}">
                <a16:creationId xmlns:a16="http://schemas.microsoft.com/office/drawing/2014/main" id="{34AA9FB9-A2AC-9E86-C415-EC269D011C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250" t="40417" r="42734" b="17361"/>
          <a:stretch/>
        </p:blipFill>
        <p:spPr>
          <a:xfrm>
            <a:off x="8575040" y="1615439"/>
            <a:ext cx="3461185" cy="31597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D5E6B8-DAE5-FD58-72BC-5401243F55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0" y="1167722"/>
            <a:ext cx="8348043" cy="5487077"/>
          </a:xfrm>
          <a:prstGeom prst="rect">
            <a:avLst/>
          </a:prstGeom>
        </p:spPr>
      </p:pic>
      <p:sp>
        <p:nvSpPr>
          <p:cNvPr id="14" name="Arrow: Curved Left 13">
            <a:extLst>
              <a:ext uri="{FF2B5EF4-FFF2-40B4-BE49-F238E27FC236}">
                <a16:creationId xmlns:a16="http://schemas.microsoft.com/office/drawing/2014/main" id="{6C811E16-BA5B-49B3-936C-B900EF8EB637}"/>
              </a:ext>
            </a:extLst>
          </p:cNvPr>
          <p:cNvSpPr/>
          <p:nvPr/>
        </p:nvSpPr>
        <p:spPr>
          <a:xfrm rot="2830759">
            <a:off x="8956405" y="4736563"/>
            <a:ext cx="776055" cy="1776084"/>
          </a:xfrm>
          <a:prstGeom prst="curvedLeftArrow">
            <a:avLst>
              <a:gd name="adj1" fmla="val 25000"/>
              <a:gd name="adj2" fmla="val 50000"/>
              <a:gd name="adj3" fmla="val 3595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340B77C4-E733-C338-60C9-D7910099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560" y="360484"/>
            <a:ext cx="10515600" cy="811053"/>
          </a:xfrm>
        </p:spPr>
        <p:txBody>
          <a:bodyPr anchor="b">
            <a:normAutofit fontScale="90000"/>
          </a:bodyPr>
          <a:lstStyle/>
          <a:p>
            <a:r>
              <a:rPr lang="en-US"/>
              <a:t>Variables Correlations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BB6B50-AA28-FC47-2919-09DED1840506}"/>
              </a:ext>
            </a:extLst>
          </p:cNvPr>
          <p:cNvSpPr txBox="1"/>
          <p:nvPr/>
        </p:nvSpPr>
        <p:spPr>
          <a:xfrm>
            <a:off x="10004225" y="5219102"/>
            <a:ext cx="2032000" cy="923330"/>
          </a:xfrm>
          <a:prstGeom prst="rect">
            <a:avLst/>
          </a:prstGeom>
          <a:noFill/>
          <a:ln>
            <a:solidFill>
              <a:srgbClr val="000066"/>
            </a:solidFill>
          </a:ln>
        </p:spPr>
        <p:txBody>
          <a:bodyPr wrap="square" rtlCol="0">
            <a:spAutoFit/>
          </a:bodyPr>
          <a:lstStyle/>
          <a:p>
            <a:r>
              <a:rPr lang="it-IT"/>
              <a:t>Some variables are highly correlated</a:t>
            </a:r>
          </a:p>
        </p:txBody>
      </p:sp>
    </p:spTree>
    <p:extLst>
      <p:ext uri="{BB962C8B-B14F-4D97-AF65-F5344CB8AC3E}">
        <p14:creationId xmlns:p14="http://schemas.microsoft.com/office/powerpoint/2010/main" val="2725232581"/>
      </p:ext>
    </p:extLst>
  </p:cSld>
  <p:clrMapOvr>
    <a:masterClrMapping/>
  </p:clrMapOvr>
</p:sld>
</file>

<file path=ppt/theme/theme1.xml><?xml version="1.0" encoding="utf-8"?>
<a:theme xmlns:a="http://schemas.openxmlformats.org/drawingml/2006/main" name="FadeVTI">
  <a:themeElements>
    <a:clrScheme name="gradient">
      <a:dk1>
        <a:sysClr val="windowText" lastClr="000000"/>
      </a:dk1>
      <a:lt1>
        <a:sysClr val="window" lastClr="FFFFFF"/>
      </a:lt1>
      <a:dk2>
        <a:srgbClr val="203040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DA2A69"/>
      </a:accent6>
      <a:hlink>
        <a:srgbClr val="3E8FF1"/>
      </a:hlink>
      <a:folHlink>
        <a:srgbClr val="939393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3370</TotalTime>
  <Words>1378</Words>
  <Application>Microsoft Office PowerPoint</Application>
  <PresentationFormat>Widescreen</PresentationFormat>
  <Paragraphs>220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Aharoni</vt:lpstr>
      <vt:lpstr>Arial</vt:lpstr>
      <vt:lpstr>Arial</vt:lpstr>
      <vt:lpstr>Avenir Next LT Pro</vt:lpstr>
      <vt:lpstr>Calibri</vt:lpstr>
      <vt:lpstr>Söhne</vt:lpstr>
      <vt:lpstr>Wingdings</vt:lpstr>
      <vt:lpstr>FadeVTI</vt:lpstr>
      <vt:lpstr>Mortgage Default Prediction</vt:lpstr>
      <vt:lpstr>Our Dataset</vt:lpstr>
      <vt:lpstr>Our Dataset</vt:lpstr>
      <vt:lpstr>SAS Studio</vt:lpstr>
      <vt:lpstr>Divide the data</vt:lpstr>
      <vt:lpstr>Duplicates &amp; Missing Values</vt:lpstr>
      <vt:lpstr>PowerPoint Presentation</vt:lpstr>
      <vt:lpstr>PowerPoint Presentation</vt:lpstr>
      <vt:lpstr>Variables Correlations</vt:lpstr>
      <vt:lpstr>PowerPoint Presentation</vt:lpstr>
      <vt:lpstr>Data visualization</vt:lpstr>
      <vt:lpstr>Model Studio</vt:lpstr>
      <vt:lpstr>Project Settings</vt:lpstr>
      <vt:lpstr>Data preparation</vt:lpstr>
      <vt:lpstr>Let’s try some models</vt:lpstr>
      <vt:lpstr>Pipeline1: Logistic regression</vt:lpstr>
      <vt:lpstr>PowerPoint Presentation</vt:lpstr>
      <vt:lpstr>PowerPoint Presentation</vt:lpstr>
      <vt:lpstr>Pipeline3: GB vs Forest</vt:lpstr>
      <vt:lpstr>PowerPoint Presentation</vt:lpstr>
      <vt:lpstr>PowerPoint Presentation</vt:lpstr>
      <vt:lpstr>Pipeline Comparison</vt:lpstr>
      <vt:lpstr>Model Results</vt:lpstr>
      <vt:lpstr>PowerPoint Presentation</vt:lpstr>
      <vt:lpstr>PowerPoint Presentation</vt:lpstr>
      <vt:lpstr>Model global interpretability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Default Prediction</dc:title>
  <dc:creator>Valentina Coppi</dc:creator>
  <cp:lastModifiedBy>Giulio Fabbri</cp:lastModifiedBy>
  <cp:revision>8</cp:revision>
  <dcterms:created xsi:type="dcterms:W3CDTF">2023-12-24T13:09:12Z</dcterms:created>
  <dcterms:modified xsi:type="dcterms:W3CDTF">2024-01-07T17:01:16Z</dcterms:modified>
</cp:coreProperties>
</file>

<file path=docProps/thumbnail.jpeg>
</file>